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73" r:id="rId5"/>
    <p:sldId id="274" r:id="rId6"/>
    <p:sldId id="275" r:id="rId7"/>
    <p:sldId id="281" r:id="rId8"/>
    <p:sldId id="276" r:id="rId9"/>
    <p:sldId id="279" r:id="rId10"/>
    <p:sldId id="278" r:id="rId11"/>
    <p:sldId id="277" r:id="rId12"/>
    <p:sldId id="28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01" autoAdjust="0"/>
  </p:normalViewPr>
  <p:slideViewPr>
    <p:cSldViewPr>
      <p:cViewPr varScale="1">
        <p:scale>
          <a:sx n="81" d="100"/>
          <a:sy n="81" d="100"/>
        </p:scale>
        <p:origin x="-17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r>
              <a:rPr lang="en-US"/>
              <a:t>Fulfilling Your Destiny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EB70D05E-91C2-2A44-B2DC-793C74A73E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8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EC405FD6-490F-4E42-AEC5-E4D0F651F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8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D6849B6-404C-1F49-B499-D7AE466105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44244-0A84-3244-BC81-7643531B9E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59942"/>
      </p:ext>
    </p:extLst>
  </p:cSld>
  <p:clrMapOvr>
    <a:masterClrMapping/>
  </p:clrMapOvr>
  <p:transition xmlns:p14="http://schemas.microsoft.com/office/powerpoint/2010/main"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0A05C-D5B7-364E-9693-B220F9F42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7951"/>
      </p:ext>
    </p:extLst>
  </p:cSld>
  <p:clrMapOvr>
    <a:masterClrMapping/>
  </p:clrMapOvr>
  <p:transition xmlns:p14="http://schemas.microsoft.com/office/powerpoint/2010/main"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E896B-75D2-2147-853C-690077DE2B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74816"/>
      </p:ext>
    </p:extLst>
  </p:cSld>
  <p:clrMapOvr>
    <a:masterClrMapping/>
  </p:clrMapOvr>
  <p:transition xmlns:p14="http://schemas.microsoft.com/office/powerpoint/2010/main"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43E90-579D-494F-B4D1-D6AA88CDB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18971"/>
      </p:ext>
    </p:extLst>
  </p:cSld>
  <p:clrMapOvr>
    <a:masterClrMapping/>
  </p:clrMapOvr>
  <p:transition xmlns:p14="http://schemas.microsoft.com/office/powerpoint/2010/main"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B01A8-CDEE-264B-A9D4-F50F8B25D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05782"/>
      </p:ext>
    </p:extLst>
  </p:cSld>
  <p:clrMapOvr>
    <a:masterClrMapping/>
  </p:clrMapOvr>
  <p:transition xmlns:p14="http://schemas.microsoft.com/office/powerpoint/2010/main"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7B54A-A747-024F-AFDC-3217708528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09613"/>
      </p:ext>
    </p:extLst>
  </p:cSld>
  <p:clrMapOvr>
    <a:masterClrMapping/>
  </p:clrMapOvr>
  <p:transition xmlns:p14="http://schemas.microsoft.com/office/powerpoint/2010/main"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40FF8-F1C8-DD4D-801C-912E63E7BA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43842"/>
      </p:ext>
    </p:extLst>
  </p:cSld>
  <p:clrMapOvr>
    <a:masterClrMapping/>
  </p:clrMapOvr>
  <p:transition xmlns:p14="http://schemas.microsoft.com/office/powerpoint/2010/main"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40597-2518-8342-ADA7-472E95108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55193"/>
      </p:ext>
    </p:extLst>
  </p:cSld>
  <p:clrMapOvr>
    <a:masterClrMapping/>
  </p:clrMapOvr>
  <p:transition xmlns:p14="http://schemas.microsoft.com/office/powerpoint/2010/main"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BCAC0-BB84-334B-A7DB-E800C30DD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49830"/>
      </p:ext>
    </p:extLst>
  </p:cSld>
  <p:clrMapOvr>
    <a:masterClrMapping/>
  </p:clrMapOvr>
  <p:transition xmlns:p14="http://schemas.microsoft.com/office/powerpoint/2010/main"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17423-196D-154C-8ECE-B37DB4324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92415"/>
      </p:ext>
    </p:extLst>
  </p:cSld>
  <p:clrMapOvr>
    <a:masterClrMapping/>
  </p:clrMapOvr>
  <p:transition xmlns:p14="http://schemas.microsoft.com/office/powerpoint/2010/main"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FD8672BD-5D22-624F-8578-82E63A1424E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 spd="slow"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BDE18B3-2F74-0742-9660-29F41A9D7CBA}" type="slidenum">
              <a:rPr lang="en-US"/>
              <a:pPr/>
              <a:t>1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7800" y="914400"/>
            <a:ext cx="6400800" cy="16764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The Baptism of the Holy Spirit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934200" cy="106680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en-US" sz="4800"/>
              <a:t>The Gift of the Father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251B-3768-D642-A901-A50937A585EC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11430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IV. Helpful Comparisons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 lvl="1">
              <a:buFont typeface="Wingdings" charset="0"/>
              <a:buChar char="v"/>
            </a:pPr>
            <a:r>
              <a:rPr lang="en-US" sz="3600">
                <a:solidFill>
                  <a:schemeClr val="hlink"/>
                </a:solidFill>
              </a:rPr>
              <a:t>Peter walking on water</a:t>
            </a:r>
          </a:p>
          <a:p>
            <a:pPr lvl="2"/>
            <a:r>
              <a:rPr lang="en-US" sz="3200" b="1">
                <a:solidFill>
                  <a:srgbClr val="FFFF00"/>
                </a:solidFill>
              </a:rPr>
              <a:t>Peter:</a:t>
            </a:r>
          </a:p>
          <a:p>
            <a:pPr lvl="3">
              <a:buClr>
                <a:schemeClr val="hlink"/>
              </a:buClr>
              <a:buFont typeface="Wingdings" charset="0"/>
              <a:buChar char="v"/>
            </a:pPr>
            <a:r>
              <a:rPr lang="en-US" sz="2400" b="1" i="1"/>
              <a:t>Asked</a:t>
            </a:r>
          </a:p>
          <a:p>
            <a:pPr lvl="3">
              <a:buClr>
                <a:schemeClr val="hlink"/>
              </a:buClr>
              <a:buFont typeface="Wingdings" charset="0"/>
              <a:buChar char="v"/>
            </a:pPr>
            <a:r>
              <a:rPr lang="en-US" sz="2400" b="1" i="1"/>
              <a:t>Believed</a:t>
            </a:r>
          </a:p>
          <a:p>
            <a:pPr lvl="3">
              <a:buClr>
                <a:schemeClr val="hlink"/>
              </a:buClr>
              <a:buFont typeface="Wingdings" charset="0"/>
              <a:buChar char="v"/>
            </a:pPr>
            <a:r>
              <a:rPr lang="en-US" sz="2400" b="1" i="1"/>
              <a:t>Stepped out of boat</a:t>
            </a:r>
          </a:p>
          <a:p>
            <a:pPr lvl="2"/>
            <a:r>
              <a:rPr lang="en-US" sz="3200" b="1">
                <a:solidFill>
                  <a:srgbClr val="FFFF00"/>
                </a:solidFill>
              </a:rPr>
              <a:t>Jesus</a:t>
            </a:r>
            <a:r>
              <a:rPr lang="en-US" sz="2800" b="1" i="1"/>
              <a:t>:</a:t>
            </a:r>
          </a:p>
          <a:p>
            <a:pPr lvl="3">
              <a:buClr>
                <a:schemeClr val="hlink"/>
              </a:buClr>
              <a:buFont typeface="Wingdings" charset="0"/>
              <a:buChar char="v"/>
            </a:pPr>
            <a:r>
              <a:rPr lang="en-US" sz="2400" b="1" i="1"/>
              <a:t>Sustained Peter</a:t>
            </a:r>
            <a:r>
              <a:rPr lang="ja-JP" altLang="en-US" sz="2400" b="1" i="1">
                <a:latin typeface="Arial"/>
              </a:rPr>
              <a:t>’</a:t>
            </a:r>
            <a:r>
              <a:rPr lang="en-US" sz="2400" b="1" i="1"/>
              <a:t>s foot on water</a:t>
            </a:r>
            <a:endParaRPr lang="en-US" sz="2800">
              <a:solidFill>
                <a:schemeClr val="hlink"/>
              </a:solidFill>
            </a:endParaRPr>
          </a:p>
          <a:p>
            <a:pPr lvl="1">
              <a:buFont typeface="Wingdings" charset="0"/>
              <a:buNone/>
            </a:pPr>
            <a:endParaRPr lang="en-US" sz="1200" b="1" i="1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99D3-1E9D-3248-9654-EADBF9B71AD8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11430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V. The Dynamics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r>
              <a:rPr lang="en-US" sz="4000" b="1" dirty="0"/>
              <a:t>The steps to receiving: </a:t>
            </a:r>
          </a:p>
          <a:p>
            <a:pPr>
              <a:buFontTx/>
              <a:buNone/>
            </a:pPr>
            <a:r>
              <a:rPr lang="en-US" b="1" i="1" dirty="0" err="1"/>
              <a:t>Jn</a:t>
            </a:r>
            <a:r>
              <a:rPr lang="en-US" b="1" i="1" dirty="0"/>
              <a:t> 3:37 </a:t>
            </a:r>
            <a:r>
              <a:rPr lang="ja-JP" altLang="en-US" b="1" i="1" dirty="0">
                <a:latin typeface="Arial"/>
              </a:rPr>
              <a:t>“</a:t>
            </a:r>
            <a:r>
              <a:rPr lang="en-US" i="1" dirty="0"/>
              <a:t>Jesus stood up and proclaimed, </a:t>
            </a:r>
            <a:r>
              <a:rPr lang="ja-JP" altLang="en-US" i="1" dirty="0">
                <a:latin typeface="Arial"/>
              </a:rPr>
              <a:t>’</a:t>
            </a:r>
            <a:r>
              <a:rPr lang="en-US" i="1" dirty="0"/>
              <a:t>If any one </a:t>
            </a:r>
            <a:r>
              <a:rPr lang="en-US" b="1" i="1" u="sng" dirty="0">
                <a:solidFill>
                  <a:srgbClr val="FFFF00"/>
                </a:solidFill>
              </a:rPr>
              <a:t>thirst</a:t>
            </a:r>
            <a:r>
              <a:rPr lang="en-US" i="1" dirty="0"/>
              <a:t>, let him come to Me and </a:t>
            </a:r>
            <a:r>
              <a:rPr lang="en-US" b="1" i="1" u="sng" dirty="0"/>
              <a:t>drink</a:t>
            </a:r>
            <a:r>
              <a:rPr lang="en-US" i="1" dirty="0"/>
              <a:t>.  </a:t>
            </a:r>
            <a:r>
              <a:rPr lang="en-US" b="1" i="1" dirty="0" smtClean="0">
                <a:solidFill>
                  <a:srgbClr val="FF9966"/>
                </a:solidFill>
              </a:rPr>
              <a:t>(Open to receive)</a:t>
            </a:r>
            <a:endParaRPr lang="en-US" b="1" i="1" dirty="0">
              <a:solidFill>
                <a:srgbClr val="FF9966"/>
              </a:solidFill>
            </a:endParaRPr>
          </a:p>
          <a:p>
            <a:pPr>
              <a:buFontTx/>
              <a:buNone/>
            </a:pPr>
            <a:r>
              <a:rPr lang="en-US" b="1" i="1" dirty="0"/>
              <a:t>38</a:t>
            </a:r>
            <a:r>
              <a:rPr lang="en-US" i="1" dirty="0"/>
              <a:t> He who </a:t>
            </a:r>
            <a:r>
              <a:rPr lang="en-US" b="1" i="1" u="sng" dirty="0">
                <a:solidFill>
                  <a:srgbClr val="FFFF00"/>
                </a:solidFill>
              </a:rPr>
              <a:t>believes</a:t>
            </a:r>
            <a:r>
              <a:rPr lang="en-US" i="1" dirty="0"/>
              <a:t> in Me, as the Scripture has said, </a:t>
            </a:r>
            <a:r>
              <a:rPr lang="ja-JP" altLang="en-US" i="1" dirty="0">
                <a:latin typeface="Arial"/>
              </a:rPr>
              <a:t>‘</a:t>
            </a:r>
            <a:r>
              <a:rPr lang="en-US" i="1" dirty="0"/>
              <a:t>Out of his belly shall flow rivers of living water.</a:t>
            </a:r>
            <a:r>
              <a:rPr lang="ja-JP" altLang="en-US" i="1" dirty="0">
                <a:latin typeface="Arial"/>
              </a:rPr>
              <a:t>’”</a:t>
            </a:r>
            <a:endParaRPr lang="en-US" i="1" dirty="0"/>
          </a:p>
          <a:p>
            <a:pPr>
              <a:buFontTx/>
              <a:buNone/>
            </a:pPr>
            <a:r>
              <a:rPr lang="en-US" b="1" i="1" dirty="0"/>
              <a:t>39</a:t>
            </a:r>
            <a:r>
              <a:rPr lang="en-US" i="1" dirty="0"/>
              <a:t> Now this He said about the Spirit</a:t>
            </a:r>
            <a:r>
              <a:rPr lang="en-US" dirty="0"/>
              <a:t>.</a:t>
            </a:r>
            <a:r>
              <a:rPr lang="ja-JP" altLang="en-US" dirty="0">
                <a:latin typeface="Arial"/>
              </a:rPr>
              <a:t>”</a:t>
            </a:r>
            <a:endParaRPr lang="en-US" i="1" dirty="0"/>
          </a:p>
          <a:p>
            <a:pPr lvl="1">
              <a:buFont typeface="Wingdings" charset="0"/>
              <a:buNone/>
            </a:pPr>
            <a:endParaRPr lang="en-US" sz="1200" i="1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683B-2F5A-274E-B065-36A34A448116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11430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V. The Dynamics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r>
              <a:rPr lang="en-US" sz="4000" b="1" dirty="0"/>
              <a:t>The steps to receiving: </a:t>
            </a:r>
            <a:r>
              <a:rPr lang="en-US" b="1" i="1" dirty="0" err="1"/>
              <a:t>Jn</a:t>
            </a:r>
            <a:r>
              <a:rPr lang="en-US" b="1" i="1" dirty="0"/>
              <a:t> 3:37</a:t>
            </a:r>
          </a:p>
          <a:p>
            <a:pPr lvl="1">
              <a:buFont typeface="Wingdings" charset="0"/>
              <a:buChar char="v"/>
            </a:pPr>
            <a:r>
              <a:rPr lang="en-US" sz="3600" dirty="0">
                <a:solidFill>
                  <a:schemeClr val="hlink"/>
                </a:solidFill>
              </a:rPr>
              <a:t>Thirst – </a:t>
            </a:r>
            <a:r>
              <a:rPr lang="en-US" sz="3200" b="1" i="1" dirty="0"/>
              <a:t>Desire</a:t>
            </a:r>
          </a:p>
          <a:p>
            <a:pPr lvl="1">
              <a:buFont typeface="Wingdings" charset="0"/>
              <a:buChar char="v"/>
            </a:pPr>
            <a:r>
              <a:rPr lang="en-US" sz="3600" dirty="0">
                <a:solidFill>
                  <a:schemeClr val="hlink"/>
                </a:solidFill>
              </a:rPr>
              <a:t>Come to Me – </a:t>
            </a:r>
            <a:r>
              <a:rPr lang="en-US" sz="3200" b="1" i="1" dirty="0"/>
              <a:t>Repentance</a:t>
            </a:r>
            <a:endParaRPr lang="en-US" sz="3600" dirty="0">
              <a:solidFill>
                <a:schemeClr val="hlink"/>
              </a:solidFill>
            </a:endParaRPr>
          </a:p>
          <a:p>
            <a:pPr lvl="1">
              <a:buFont typeface="Wingdings" charset="0"/>
              <a:buChar char="v"/>
            </a:pPr>
            <a:r>
              <a:rPr lang="en-US" sz="3600" dirty="0">
                <a:solidFill>
                  <a:schemeClr val="hlink"/>
                </a:solidFill>
              </a:rPr>
              <a:t>Drink – </a:t>
            </a:r>
            <a:r>
              <a:rPr lang="en-US" sz="3200" b="1" i="1" dirty="0">
                <a:solidFill>
                  <a:srgbClr val="FFFF00"/>
                </a:solidFill>
              </a:rPr>
              <a:t>Receive</a:t>
            </a:r>
            <a:r>
              <a:rPr lang="en-US" sz="3200" b="1" i="1" dirty="0"/>
              <a:t> Holy Spirit </a:t>
            </a:r>
            <a:r>
              <a:rPr lang="en-US" sz="3200" b="1" i="1" u="sng" dirty="0"/>
              <a:t>within</a:t>
            </a:r>
            <a:endParaRPr lang="en-US" sz="3600" u="sng" dirty="0">
              <a:solidFill>
                <a:schemeClr val="hlink"/>
              </a:solidFill>
            </a:endParaRPr>
          </a:p>
          <a:p>
            <a:pPr lvl="1">
              <a:buFont typeface="Wingdings" charset="0"/>
              <a:buChar char="v"/>
            </a:pPr>
            <a:r>
              <a:rPr lang="en-US" sz="3600" dirty="0">
                <a:solidFill>
                  <a:schemeClr val="hlink"/>
                </a:solidFill>
              </a:rPr>
              <a:t>Believe – </a:t>
            </a:r>
            <a:r>
              <a:rPr lang="en-US" sz="3200" b="1" i="1" dirty="0"/>
              <a:t>Rivers flowing </a:t>
            </a:r>
            <a:r>
              <a:rPr lang="en-US" sz="3200" b="1" i="1" u="sng" dirty="0">
                <a:solidFill>
                  <a:srgbClr val="FFFF00"/>
                </a:solidFill>
              </a:rPr>
              <a:t>out</a:t>
            </a:r>
            <a:r>
              <a:rPr lang="en-US" sz="3200" b="1" i="1" dirty="0"/>
              <a:t>!</a:t>
            </a:r>
            <a:endParaRPr lang="en-US" sz="3600" dirty="0">
              <a:solidFill>
                <a:schemeClr val="hlink"/>
              </a:solidFill>
            </a:endParaRPr>
          </a:p>
          <a:p>
            <a:pPr lvl="1">
              <a:buFont typeface="Wingdings" charset="0"/>
              <a:buNone/>
            </a:pPr>
            <a:endParaRPr lang="en-US" sz="1200" b="1" i="1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6D7D-1C5A-F645-934A-11308B49BBDA}" type="slidenum">
              <a:rPr lang="en-US"/>
              <a:pPr/>
              <a:t>2</a:t>
            </a:fld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I. The Promise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/>
              <a:t>Luke 24:9</a:t>
            </a:r>
            <a:r>
              <a:rPr lang="en-US" i="1"/>
              <a:t> </a:t>
            </a:r>
            <a:r>
              <a:rPr lang="ja-JP" altLang="en-US" i="1">
                <a:latin typeface="Arial"/>
              </a:rPr>
              <a:t>“</a:t>
            </a:r>
            <a:r>
              <a:rPr lang="en-US" i="1"/>
              <a:t>Behold, I send the </a:t>
            </a:r>
            <a:r>
              <a:rPr lang="en-US" b="1" i="1" u="sng"/>
              <a:t>Promise</a:t>
            </a:r>
            <a:r>
              <a:rPr lang="en-US" i="1"/>
              <a:t> of My Father upon you; but </a:t>
            </a:r>
            <a:r>
              <a:rPr lang="en-US" b="1" i="1" u="sng"/>
              <a:t>tarry</a:t>
            </a:r>
            <a:r>
              <a:rPr lang="en-US" i="1"/>
              <a:t> </a:t>
            </a:r>
            <a:r>
              <a:rPr lang="en-US" b="1" i="1"/>
              <a:t>(WAIT)</a:t>
            </a:r>
            <a:r>
              <a:rPr lang="en-US" i="1"/>
              <a:t> in the city of Jerusalem until you are endued with power from on high.</a:t>
            </a:r>
            <a:r>
              <a:rPr lang="ja-JP" altLang="en-US" i="1">
                <a:latin typeface="Arial"/>
              </a:rPr>
              <a:t>”</a:t>
            </a:r>
            <a:endParaRPr lang="en-US" b="1" i="1"/>
          </a:p>
          <a:p>
            <a:pPr>
              <a:buFontTx/>
              <a:buNone/>
            </a:pPr>
            <a:r>
              <a:rPr lang="en-US" b="1" i="1"/>
              <a:t>Acts 1:8</a:t>
            </a:r>
            <a:r>
              <a:rPr lang="en-US" i="1"/>
              <a:t> </a:t>
            </a:r>
            <a:r>
              <a:rPr lang="ja-JP" altLang="en-US" i="1">
                <a:latin typeface="Arial"/>
              </a:rPr>
              <a:t>“</a:t>
            </a:r>
            <a:r>
              <a:rPr lang="en-US" i="1"/>
              <a:t>But you will receive </a:t>
            </a:r>
            <a:r>
              <a:rPr lang="en-US" b="1" i="1" u="sng"/>
              <a:t>power</a:t>
            </a:r>
            <a:r>
              <a:rPr lang="en-US" i="1"/>
              <a:t> when the Holy Spirit comes upon you; and you will be my </a:t>
            </a:r>
            <a:r>
              <a:rPr lang="en-US" b="1" i="1" u="sng"/>
              <a:t>witnesses</a:t>
            </a:r>
            <a:r>
              <a:rPr lang="en-US" i="1"/>
              <a:t> in Jerusalem, and in all Judea and Samaria, and to the ends of the earth.</a:t>
            </a:r>
            <a:r>
              <a:rPr lang="ja-JP" altLang="en-US" i="1">
                <a:latin typeface="Arial"/>
              </a:rPr>
              <a:t>”</a:t>
            </a:r>
            <a:endParaRPr lang="en-US" i="1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A3E-C08E-5D4D-89BD-99F94B0FCAAC}" type="slidenum">
              <a:rPr lang="en-US"/>
              <a:pPr/>
              <a:t>3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11430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II. The Purpose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/>
              <a:t>Power</a:t>
            </a:r>
          </a:p>
          <a:p>
            <a:pPr lvl="1">
              <a:lnSpc>
                <a:spcPct val="90000"/>
              </a:lnSpc>
              <a:buFont typeface="Wingdings" charset="0"/>
              <a:buChar char="v"/>
            </a:pPr>
            <a:r>
              <a:rPr lang="en-US" sz="3600">
                <a:solidFill>
                  <a:schemeClr val="hlink"/>
                </a:solidFill>
              </a:rPr>
              <a:t>To witness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3200" b="1" i="1"/>
              <a:t>Acts 1:8</a:t>
            </a:r>
            <a:r>
              <a:rPr lang="en-US" sz="3200" i="1"/>
              <a:t> </a:t>
            </a:r>
            <a:r>
              <a:rPr lang="ja-JP" altLang="en-US" sz="3200" i="1">
                <a:latin typeface="Arial"/>
              </a:rPr>
              <a:t>“</a:t>
            </a:r>
            <a:r>
              <a:rPr lang="en-US" sz="3200" i="1"/>
              <a:t>You shall be My witnesses!</a:t>
            </a:r>
            <a:r>
              <a:rPr lang="ja-JP" altLang="en-US" sz="3200" i="1">
                <a:latin typeface="Arial"/>
              </a:rPr>
              <a:t>”</a:t>
            </a:r>
            <a:endParaRPr lang="en-US" sz="3200" i="1"/>
          </a:p>
          <a:p>
            <a:pPr lvl="1">
              <a:lnSpc>
                <a:spcPct val="90000"/>
              </a:lnSpc>
              <a:buFont typeface="Wingdings" charset="0"/>
              <a:buChar char="v"/>
            </a:pPr>
            <a:r>
              <a:rPr lang="en-US" sz="3600">
                <a:solidFill>
                  <a:schemeClr val="hlink"/>
                </a:solidFill>
              </a:rPr>
              <a:t>To overcome temptation</a:t>
            </a:r>
          </a:p>
          <a:p>
            <a:pPr lvl="1">
              <a:lnSpc>
                <a:spcPct val="90000"/>
              </a:lnSpc>
              <a:buFont typeface="Wingdings" charset="0"/>
              <a:buChar char="v"/>
            </a:pPr>
            <a:r>
              <a:rPr lang="en-US" sz="3600">
                <a:solidFill>
                  <a:schemeClr val="hlink"/>
                </a:solidFill>
              </a:rPr>
              <a:t>To wage spiritual warfare</a:t>
            </a:r>
          </a:p>
          <a:p>
            <a:pPr lvl="1">
              <a:lnSpc>
                <a:spcPct val="90000"/>
              </a:lnSpc>
            </a:pPr>
            <a:endParaRPr lang="en-US" sz="36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8CA1-B675-EA42-B7B8-5C188FF21D93}" type="slidenum">
              <a:rPr lang="en-US"/>
              <a:pPr/>
              <a:t>4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11430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II. The Purpose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/>
              <a:t>Personal edification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3200" b="1" i="1"/>
              <a:t>Jude 1:20</a:t>
            </a:r>
            <a:r>
              <a:rPr lang="en-US" sz="3200" i="1"/>
              <a:t> </a:t>
            </a:r>
            <a:r>
              <a:rPr lang="ja-JP" altLang="en-US" sz="3200" i="1">
                <a:latin typeface="Arial"/>
              </a:rPr>
              <a:t>“</a:t>
            </a:r>
            <a:r>
              <a:rPr lang="en-US" sz="3200" i="1"/>
              <a:t>Beloved, </a:t>
            </a:r>
            <a:r>
              <a:rPr lang="en-US" sz="3200" b="1" i="1" u="sng"/>
              <a:t>build</a:t>
            </a:r>
            <a:r>
              <a:rPr lang="en-US" sz="3200" i="1"/>
              <a:t> yourselves up in your most holy faith; pray in the Holy Spirit…</a:t>
            </a:r>
            <a:r>
              <a:rPr lang="ja-JP" altLang="en-US" sz="3200" i="1">
                <a:latin typeface="Arial"/>
              </a:rPr>
              <a:t>”</a:t>
            </a:r>
            <a:endParaRPr lang="en-US" sz="3200" i="1"/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400" i="1"/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3200" b="1" i="1"/>
              <a:t>1 Cor 14:4</a:t>
            </a:r>
            <a:r>
              <a:rPr lang="en-US" sz="3200" i="1"/>
              <a:t> </a:t>
            </a:r>
            <a:r>
              <a:rPr lang="ja-JP" altLang="en-US" sz="3200" i="1">
                <a:latin typeface="Arial"/>
              </a:rPr>
              <a:t>“</a:t>
            </a:r>
            <a:r>
              <a:rPr lang="en-US" sz="3200" i="1"/>
              <a:t>He who speaks in a tongue </a:t>
            </a:r>
            <a:r>
              <a:rPr lang="en-US" sz="3200" b="1" i="1" u="sng"/>
              <a:t>edifies</a:t>
            </a:r>
            <a:r>
              <a:rPr lang="en-US" sz="3200" i="1"/>
              <a:t> himself …</a:t>
            </a:r>
            <a:r>
              <a:rPr lang="ja-JP" altLang="en-US" sz="3200" i="1">
                <a:latin typeface="Arial"/>
              </a:rPr>
              <a:t>”</a:t>
            </a:r>
            <a:endParaRPr lang="en-US" sz="3200" i="1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C42F-A620-F649-8D7B-511DBB381C80}" type="slidenum">
              <a:rPr lang="en-US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11430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III. The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/>
              <a:t>Wait for it</a:t>
            </a:r>
          </a:p>
          <a:p>
            <a:pPr lvl="1">
              <a:lnSpc>
                <a:spcPct val="90000"/>
              </a:lnSpc>
              <a:buFont typeface="Wingdings" charset="0"/>
              <a:buChar char="v"/>
            </a:pPr>
            <a:r>
              <a:rPr lang="en-US" sz="3600">
                <a:solidFill>
                  <a:schemeClr val="hlink"/>
                </a:solidFill>
              </a:rPr>
              <a:t>Expect it in </a:t>
            </a:r>
            <a:r>
              <a:rPr lang="en-US" sz="3600" b="1" u="sng">
                <a:solidFill>
                  <a:schemeClr val="hlink"/>
                </a:solidFill>
              </a:rPr>
              <a:t>faith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3200" b="1" i="1"/>
              <a:t>Heb 11:6 </a:t>
            </a:r>
            <a:r>
              <a:rPr lang="ja-JP" altLang="en-US" sz="3200" i="1">
                <a:latin typeface="Arial"/>
              </a:rPr>
              <a:t>“</a:t>
            </a:r>
            <a:r>
              <a:rPr lang="en-US" sz="3200" i="1"/>
              <a:t>And without </a:t>
            </a:r>
            <a:r>
              <a:rPr lang="en-US" sz="3200" b="1" i="1" u="sng"/>
              <a:t>faith</a:t>
            </a:r>
            <a:r>
              <a:rPr lang="en-US" sz="3200" i="1"/>
              <a:t> it is impossible to please Him. For whoever would draw near to God must believe that He exists and that He rewards those who seek Him.</a:t>
            </a:r>
            <a:r>
              <a:rPr lang="ja-JP" altLang="en-US" sz="3200">
                <a:latin typeface="Arial"/>
              </a:rPr>
              <a:t>”</a:t>
            </a:r>
            <a:endParaRPr lang="en-US" sz="3200" i="1"/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3200" i="1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E1B-7FB4-5F41-8406-A7D03E9FA5C3}" type="slidenum">
              <a:rPr lang="en-US"/>
              <a:pPr/>
              <a:t>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11430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III. The Conditions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u="sng"/>
              <a:t>Ask</a:t>
            </a:r>
            <a:r>
              <a:rPr lang="en-US" sz="4000" b="1"/>
              <a:t> for it</a:t>
            </a:r>
          </a:p>
          <a:p>
            <a:pPr lvl="1">
              <a:lnSpc>
                <a:spcPct val="90000"/>
              </a:lnSpc>
              <a:buFont typeface="Wingdings" charset="0"/>
              <a:buChar char="v"/>
            </a:pPr>
            <a:r>
              <a:rPr lang="en-US" sz="3600">
                <a:solidFill>
                  <a:schemeClr val="hlink"/>
                </a:solidFill>
              </a:rPr>
              <a:t>Words, attitude, actions</a:t>
            </a:r>
            <a:endParaRPr lang="en-US" sz="3600" b="1" u="sng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Pct val="100000"/>
              <a:buFontTx/>
              <a:buNone/>
            </a:pPr>
            <a:endParaRPr lang="en-US" b="1" i="1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b="1" i="1"/>
              <a:t>Luke 11:9</a:t>
            </a:r>
            <a:r>
              <a:rPr lang="en-US" i="1"/>
              <a:t> </a:t>
            </a:r>
            <a:r>
              <a:rPr lang="ja-JP" altLang="en-US" i="1">
                <a:latin typeface="Arial"/>
              </a:rPr>
              <a:t>“</a:t>
            </a:r>
            <a:r>
              <a:rPr lang="en-US" i="1"/>
              <a:t>And I tell you, Ask, and it will be given you; seek, and you will find; knock, and it will be opened to you.</a:t>
            </a:r>
            <a:r>
              <a:rPr lang="ja-JP" altLang="en-US" i="1">
                <a:latin typeface="Arial"/>
              </a:rPr>
              <a:t>”</a:t>
            </a:r>
            <a:endParaRPr lang="en-US" sz="3600" i="1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E1B-7FB4-5F41-8406-A7D03E9FA5C3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11430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III. The Conditions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u="sng" dirty="0" smtClean="0"/>
              <a:t>Repent</a:t>
            </a:r>
            <a:r>
              <a:rPr lang="en-US" sz="4000" b="1" dirty="0" smtClean="0"/>
              <a:t> </a:t>
            </a:r>
            <a:r>
              <a:rPr lang="en-US" sz="4000" b="1" dirty="0"/>
              <a:t>for it</a:t>
            </a:r>
          </a:p>
          <a:p>
            <a:pPr lvl="1">
              <a:lnSpc>
                <a:spcPct val="90000"/>
              </a:lnSpc>
              <a:buFont typeface="Wingdings" charset="0"/>
              <a:buChar char="v"/>
            </a:pPr>
            <a:r>
              <a:rPr lang="en-US" sz="3600" dirty="0">
                <a:solidFill>
                  <a:schemeClr val="hlink"/>
                </a:solidFill>
              </a:rPr>
              <a:t>Words, attitude, actions</a:t>
            </a:r>
            <a:endParaRPr lang="en-US" sz="3600" b="1" u="sng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Pct val="100000"/>
              <a:buFontTx/>
              <a:buNone/>
            </a:pPr>
            <a:endParaRPr lang="en-US" b="1" i="1" dirty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b="1" i="1" dirty="0"/>
              <a:t>Luke 11:9</a:t>
            </a:r>
            <a:r>
              <a:rPr lang="en-US" i="1" dirty="0"/>
              <a:t> </a:t>
            </a:r>
            <a:r>
              <a:rPr lang="ja-JP" altLang="en-US" i="1" dirty="0" smtClean="0">
                <a:latin typeface="Arial"/>
              </a:rPr>
              <a:t>“</a:t>
            </a:r>
            <a:r>
              <a:rPr lang="en-US" altLang="ja-JP" b="1" i="1" u="sng" dirty="0" smtClean="0">
                <a:solidFill>
                  <a:srgbClr val="FFFF00"/>
                </a:solidFill>
                <a:latin typeface="Arial"/>
              </a:rPr>
              <a:t>R</a:t>
            </a:r>
            <a:r>
              <a:rPr lang="en-US" b="1" i="1" u="sng" dirty="0" smtClean="0">
                <a:solidFill>
                  <a:srgbClr val="FFFF00"/>
                </a:solidFill>
              </a:rPr>
              <a:t>epent</a:t>
            </a:r>
            <a:r>
              <a:rPr lang="en-US" i="1" dirty="0" smtClean="0"/>
              <a:t>, and each of you be baptized in the name of Jesus Christ for the forgiveness of your sins; and you will receive the </a:t>
            </a:r>
            <a:r>
              <a:rPr lang="en-US" b="1" i="1" dirty="0" smtClean="0">
                <a:solidFill>
                  <a:srgbClr val="FFFF00"/>
                </a:solidFill>
              </a:rPr>
              <a:t>gift of the Holy Spirit</a:t>
            </a:r>
            <a:r>
              <a:rPr lang="en-US" i="1" dirty="0" smtClean="0"/>
              <a:t>. For the promise is for </a:t>
            </a:r>
            <a:r>
              <a:rPr lang="en-US" i="1" dirty="0" smtClean="0">
                <a:solidFill>
                  <a:srgbClr val="FF9966"/>
                </a:solidFill>
              </a:rPr>
              <a:t>you</a:t>
            </a:r>
            <a:r>
              <a:rPr lang="en-US" i="1" dirty="0" smtClean="0"/>
              <a:t> and your </a:t>
            </a:r>
            <a:r>
              <a:rPr lang="en-US" i="1" dirty="0" smtClean="0">
                <a:solidFill>
                  <a:srgbClr val="FF9966"/>
                </a:solidFill>
              </a:rPr>
              <a:t>children</a:t>
            </a:r>
            <a:r>
              <a:rPr lang="en-US" i="1" dirty="0" smtClean="0"/>
              <a:t> and for all who are </a:t>
            </a:r>
            <a:r>
              <a:rPr lang="en-US" i="1" dirty="0" smtClean="0">
                <a:solidFill>
                  <a:srgbClr val="FF9966"/>
                </a:solidFill>
              </a:rPr>
              <a:t>far</a:t>
            </a:r>
            <a:r>
              <a:rPr lang="en-US" i="1" dirty="0" smtClean="0"/>
              <a:t> off, as </a:t>
            </a:r>
            <a:r>
              <a:rPr lang="en-US" i="1" dirty="0" smtClean="0">
                <a:solidFill>
                  <a:srgbClr val="FF9966"/>
                </a:solidFill>
              </a:rPr>
              <a:t>many</a:t>
            </a:r>
            <a:r>
              <a:rPr lang="en-US" i="1" dirty="0" smtClean="0"/>
              <a:t> as the Lord our God will call to Himself.</a:t>
            </a:r>
            <a:r>
              <a:rPr lang="ja-JP" altLang="en-US" i="1" dirty="0">
                <a:latin typeface="Arial"/>
              </a:rPr>
              <a:t>”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82221782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82C2-2657-404B-A8A2-5B5430212BB8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11430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III. The Conditions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r>
              <a:rPr lang="en-US" sz="4000" b="1" dirty="0"/>
              <a:t>Seek Unity</a:t>
            </a:r>
          </a:p>
          <a:p>
            <a:pPr lvl="1">
              <a:buFont typeface="Wingdings" charset="0"/>
              <a:buChar char="v"/>
            </a:pPr>
            <a:r>
              <a:rPr lang="en-US" sz="3600" dirty="0">
                <a:solidFill>
                  <a:schemeClr val="hlink"/>
                </a:solidFill>
              </a:rPr>
              <a:t>In </a:t>
            </a:r>
            <a:r>
              <a:rPr lang="ja-JP" altLang="en-US" sz="3600" dirty="0">
                <a:solidFill>
                  <a:schemeClr val="hlink"/>
                </a:solidFill>
                <a:latin typeface="Arial"/>
              </a:rPr>
              <a:t>“</a:t>
            </a:r>
            <a:r>
              <a:rPr lang="en-US" sz="3600" dirty="0">
                <a:solidFill>
                  <a:schemeClr val="hlink"/>
                </a:solidFill>
              </a:rPr>
              <a:t>one accord</a:t>
            </a:r>
            <a:r>
              <a:rPr lang="ja-JP" altLang="en-US" sz="3600" dirty="0">
                <a:solidFill>
                  <a:schemeClr val="hlink"/>
                </a:solidFill>
                <a:latin typeface="Arial"/>
              </a:rPr>
              <a:t>”</a:t>
            </a:r>
            <a:r>
              <a:rPr lang="en-US" sz="3600" dirty="0">
                <a:solidFill>
                  <a:schemeClr val="hlink"/>
                </a:solidFill>
              </a:rPr>
              <a:t> – </a:t>
            </a:r>
            <a:r>
              <a:rPr lang="en-US" sz="3600" b="1" dirty="0">
                <a:solidFill>
                  <a:schemeClr val="hlink"/>
                </a:solidFill>
              </a:rPr>
              <a:t>agreement</a:t>
            </a:r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endParaRPr lang="en-US" sz="1400" b="1" i="1" dirty="0"/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b="1" i="1" dirty="0"/>
              <a:t>Acts 2:1</a:t>
            </a:r>
            <a:r>
              <a:rPr lang="en-US" i="1" dirty="0"/>
              <a:t> </a:t>
            </a:r>
            <a:r>
              <a:rPr lang="ja-JP" altLang="en-US" i="1" dirty="0">
                <a:latin typeface="Arial"/>
              </a:rPr>
              <a:t>“</a:t>
            </a:r>
            <a:r>
              <a:rPr lang="en-US" i="1" dirty="0"/>
              <a:t>When the day of Pentecost was fully come, they were all with one </a:t>
            </a:r>
            <a:r>
              <a:rPr lang="en-US" b="1" i="1" u="sng" dirty="0"/>
              <a:t>accord</a:t>
            </a:r>
            <a:r>
              <a:rPr lang="en-US" i="1" dirty="0"/>
              <a:t> in one place.</a:t>
            </a:r>
            <a:r>
              <a:rPr lang="ja-JP" altLang="en-US" dirty="0" smtClean="0">
                <a:latin typeface="Arial"/>
              </a:rPr>
              <a:t>”</a:t>
            </a:r>
            <a:r>
              <a:rPr lang="en-US" altLang="ja-JP" dirty="0" smtClean="0">
                <a:latin typeface="Arial"/>
              </a:rPr>
              <a:t> </a:t>
            </a:r>
            <a:r>
              <a:rPr lang="en-US" altLang="ja-JP" b="1" u="sng" dirty="0" smtClean="0">
                <a:latin typeface="Arial"/>
              </a:rPr>
              <a:t>(</a:t>
            </a:r>
            <a:r>
              <a:rPr lang="en-US" altLang="ja-JP" b="1" u="sng" dirty="0" smtClean="0">
                <a:solidFill>
                  <a:srgbClr val="FF9966"/>
                </a:solidFill>
                <a:latin typeface="Arial"/>
              </a:rPr>
              <a:t>Repentance</a:t>
            </a:r>
            <a:r>
              <a:rPr lang="en-US" altLang="ja-JP" b="1" u="sng" dirty="0" smtClean="0">
                <a:latin typeface="Arial"/>
              </a:rPr>
              <a:t>)</a:t>
            </a:r>
            <a:endParaRPr lang="en-US" b="1" u="sng" dirty="0"/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endParaRPr lang="en-US" sz="1600" dirty="0"/>
          </a:p>
          <a:p>
            <a:pPr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b="1" i="1" dirty="0"/>
              <a:t>Ps 133:3</a:t>
            </a:r>
            <a:r>
              <a:rPr lang="en-US" i="1" dirty="0"/>
              <a:t> </a:t>
            </a:r>
            <a:r>
              <a:rPr lang="ja-JP" altLang="en-US" i="1" dirty="0">
                <a:latin typeface="Arial"/>
              </a:rPr>
              <a:t>“</a:t>
            </a:r>
            <a:r>
              <a:rPr lang="en-US" i="1" dirty="0"/>
              <a:t>For there the Lord </a:t>
            </a:r>
            <a:r>
              <a:rPr lang="en-US" b="1" i="1" u="sng" dirty="0"/>
              <a:t>commands</a:t>
            </a:r>
            <a:r>
              <a:rPr lang="en-US" i="1" dirty="0"/>
              <a:t> His blessing!</a:t>
            </a:r>
            <a:r>
              <a:rPr lang="ja-JP" altLang="en-US" i="1" dirty="0">
                <a:latin typeface="Arial"/>
              </a:rPr>
              <a:t>”</a:t>
            </a:r>
            <a:endParaRPr lang="en-US" i="1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637A-5379-DD4B-ACCE-93792A993FD1}" type="slidenum">
              <a:rPr lang="en-US"/>
              <a:pPr/>
              <a:t>9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1143000"/>
          </a:xfrm>
        </p:spPr>
        <p:txBody>
          <a:bodyPr/>
          <a:lstStyle/>
          <a:p>
            <a:r>
              <a:rPr lang="en-US" sz="4800" b="1">
                <a:solidFill>
                  <a:srgbClr val="FF9966"/>
                </a:solidFill>
              </a:rPr>
              <a:t>IV. Helpful Comparisons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 lvl="1">
              <a:buFont typeface="Wingdings" charset="0"/>
              <a:buChar char="v"/>
            </a:pPr>
            <a:r>
              <a:rPr lang="en-US" sz="3600">
                <a:solidFill>
                  <a:schemeClr val="hlink"/>
                </a:solidFill>
              </a:rPr>
              <a:t>Woman with alabaster jar</a:t>
            </a:r>
          </a:p>
          <a:p>
            <a:pPr lvl="2"/>
            <a:r>
              <a:rPr lang="en-US" sz="3200" b="1">
                <a:solidFill>
                  <a:srgbClr val="FFFF00"/>
                </a:solidFill>
              </a:rPr>
              <a:t>Woman</a:t>
            </a:r>
          </a:p>
          <a:p>
            <a:pPr lvl="3">
              <a:buClr>
                <a:schemeClr val="hlink"/>
              </a:buClr>
              <a:buFont typeface="Wingdings" charset="0"/>
              <a:buChar char="v"/>
            </a:pPr>
            <a:r>
              <a:rPr lang="en-US" sz="2400" b="1" i="1"/>
              <a:t>Broke the </a:t>
            </a:r>
            <a:r>
              <a:rPr lang="en-US" sz="2400" b="1" i="1" u="sng"/>
              <a:t>hard</a:t>
            </a:r>
            <a:r>
              <a:rPr lang="en-US" sz="2400" b="1" i="1"/>
              <a:t> </a:t>
            </a:r>
            <a:r>
              <a:rPr lang="en-US" sz="2400" b="1" i="1" u="sng"/>
              <a:t>shell</a:t>
            </a:r>
            <a:r>
              <a:rPr lang="en-US" sz="2400" b="1" i="1"/>
              <a:t> of alabaster jar</a:t>
            </a:r>
          </a:p>
          <a:p>
            <a:pPr lvl="3">
              <a:buClr>
                <a:schemeClr val="hlink"/>
              </a:buClr>
              <a:buFont typeface="Wingdings" charset="0"/>
              <a:buChar char="v"/>
            </a:pPr>
            <a:r>
              <a:rPr lang="en-US" sz="2400" b="1" i="1"/>
              <a:t>Perfume was then </a:t>
            </a:r>
            <a:r>
              <a:rPr lang="en-US" sz="2400" b="1" i="1" u="sng"/>
              <a:t>released</a:t>
            </a:r>
            <a:r>
              <a:rPr lang="en-US" sz="2400" b="1" i="1"/>
              <a:t>!</a:t>
            </a:r>
          </a:p>
          <a:p>
            <a:pPr lvl="3">
              <a:buClr>
                <a:schemeClr val="hlink"/>
              </a:buClr>
              <a:buFont typeface="Wingdings" charset="0"/>
              <a:buChar char="v"/>
            </a:pPr>
            <a:r>
              <a:rPr lang="en-US" sz="2400" b="1" i="1"/>
              <a:t>Fragrance throughout house</a:t>
            </a:r>
          </a:p>
          <a:p>
            <a:pPr lvl="2"/>
            <a:r>
              <a:rPr lang="en-US" sz="3200" b="1">
                <a:solidFill>
                  <a:srgbClr val="FFFF00"/>
                </a:solidFill>
              </a:rPr>
              <a:t>Jesus:</a:t>
            </a:r>
            <a:endParaRPr lang="en-US" sz="2800" b="1" i="1"/>
          </a:p>
          <a:p>
            <a:pPr lvl="3">
              <a:buClr>
                <a:schemeClr val="hlink"/>
              </a:buClr>
              <a:buFont typeface="Wingdings" charset="0"/>
              <a:buChar char="v"/>
            </a:pPr>
            <a:r>
              <a:rPr lang="en-US" sz="2400" b="1" i="1"/>
              <a:t>Praised her sacrifice</a:t>
            </a:r>
          </a:p>
          <a:p>
            <a:pPr lvl="3">
              <a:buClr>
                <a:schemeClr val="hlink"/>
              </a:buClr>
              <a:buFont typeface="Wingdings" charset="0"/>
              <a:buChar char="v"/>
            </a:pPr>
            <a:r>
              <a:rPr lang="en-US" sz="2400" b="1" i="1"/>
              <a:t>Spoke of </a:t>
            </a:r>
            <a:r>
              <a:rPr lang="en-US" sz="2400" b="1" i="1" u="sng"/>
              <a:t>anointing</a:t>
            </a:r>
            <a:endParaRPr lang="en-US" sz="2800" u="sng">
              <a:solidFill>
                <a:schemeClr val="hlink"/>
              </a:solidFill>
            </a:endParaRPr>
          </a:p>
          <a:p>
            <a:pPr lvl="1">
              <a:buFont typeface="Wingdings" charset="0"/>
              <a:buNone/>
            </a:pPr>
            <a:endParaRPr lang="en-US" sz="1200" b="1" i="1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273</TotalTime>
  <Words>518</Words>
  <Application>Microsoft Macintosh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Tahoma</vt:lpstr>
      <vt:lpstr>Arial</vt:lpstr>
      <vt:lpstr>Wingdings</vt:lpstr>
      <vt:lpstr>Ocean</vt:lpstr>
      <vt:lpstr>The Baptism of the Holy Spirit</vt:lpstr>
      <vt:lpstr>I. The Promise</vt:lpstr>
      <vt:lpstr>II. The Purpose</vt:lpstr>
      <vt:lpstr>II. The Purpose</vt:lpstr>
      <vt:lpstr>III. The Conditions</vt:lpstr>
      <vt:lpstr>III. The Conditions</vt:lpstr>
      <vt:lpstr>III. The Conditions</vt:lpstr>
      <vt:lpstr>III. The Conditions</vt:lpstr>
      <vt:lpstr>IV. Helpful Comparisons</vt:lpstr>
      <vt:lpstr>IV. Helpful Comparisons</vt:lpstr>
      <vt:lpstr>V. The Dynamics</vt:lpstr>
      <vt:lpstr>V. The Dynamics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George Davidiuk</cp:lastModifiedBy>
  <cp:revision>12</cp:revision>
  <cp:lastPrinted>1601-01-01T00:00:00Z</cp:lastPrinted>
  <dcterms:created xsi:type="dcterms:W3CDTF">1601-01-01T00:00:00Z</dcterms:created>
  <dcterms:modified xsi:type="dcterms:W3CDTF">2018-09-16T01:32:37Z</dcterms:modified>
</cp:coreProperties>
</file>